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73" r:id="rId3"/>
    <p:sldId id="272" r:id="rId4"/>
    <p:sldId id="271" r:id="rId5"/>
    <p:sldId id="257" r:id="rId6"/>
    <p:sldId id="258" r:id="rId7"/>
    <p:sldId id="259" r:id="rId8"/>
    <p:sldId id="260" r:id="rId9"/>
    <p:sldId id="261" r:id="rId10"/>
    <p:sldId id="277" r:id="rId11"/>
    <p:sldId id="262" r:id="rId12"/>
    <p:sldId id="274" r:id="rId13"/>
    <p:sldId id="275" r:id="rId14"/>
    <p:sldId id="263" r:id="rId15"/>
    <p:sldId id="264" r:id="rId16"/>
    <p:sldId id="266" r:id="rId17"/>
    <p:sldId id="278" r:id="rId18"/>
    <p:sldId id="279" r:id="rId19"/>
    <p:sldId id="280" r:id="rId20"/>
    <p:sldId id="281" r:id="rId21"/>
    <p:sldId id="267" r:id="rId22"/>
    <p:sldId id="283" r:id="rId23"/>
    <p:sldId id="282" r:id="rId24"/>
    <p:sldId id="284" r:id="rId25"/>
    <p:sldId id="276" r:id="rId26"/>
    <p:sldId id="285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FF00"/>
    <a:srgbClr val="170BB5"/>
    <a:srgbClr val="6600CC"/>
    <a:srgbClr val="0000FF"/>
    <a:srgbClr val="D60093"/>
    <a:srgbClr val="2434EA"/>
    <a:srgbClr val="FF0066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36F033-D4B8-49CD-AD06-E95AC4A6CAC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C3A9180-5E4B-4DB6-AD16-3A95F4BC6426}">
      <dgm:prSet/>
      <dgm:spPr/>
      <dgm:t>
        <a:bodyPr/>
        <a:lstStyle/>
        <a:p>
          <a:pPr rtl="0"/>
          <a:r>
            <a:rPr lang="ru-RU" b="1" dirty="0" smtClean="0">
              <a:solidFill>
                <a:srgbClr val="0000FF"/>
              </a:solidFill>
            </a:rPr>
            <a:t>Люминесценция</a:t>
          </a:r>
          <a:endParaRPr lang="ru-RU" b="1" dirty="0">
            <a:solidFill>
              <a:srgbClr val="0000FF"/>
            </a:solidFill>
          </a:endParaRPr>
        </a:p>
      </dgm:t>
    </dgm:pt>
    <dgm:pt modelId="{9C6D96AB-CFD1-4072-AF9D-1FEEE8CA8622}" type="parTrans" cxnId="{6446FC45-2E1B-4B32-BD8A-CAF76E6A2CFB}">
      <dgm:prSet/>
      <dgm:spPr/>
      <dgm:t>
        <a:bodyPr/>
        <a:lstStyle/>
        <a:p>
          <a:endParaRPr lang="ru-RU"/>
        </a:p>
      </dgm:t>
    </dgm:pt>
    <dgm:pt modelId="{8E08136B-0DA8-45AF-9AD2-48CCEBC71853}" type="sibTrans" cxnId="{6446FC45-2E1B-4B32-BD8A-CAF76E6A2CFB}">
      <dgm:prSet/>
      <dgm:spPr/>
      <dgm:t>
        <a:bodyPr/>
        <a:lstStyle/>
        <a:p>
          <a:endParaRPr lang="ru-RU"/>
        </a:p>
      </dgm:t>
    </dgm:pt>
    <dgm:pt modelId="{2139DF13-71DD-47F9-90E0-C7A261A858BB}" type="pres">
      <dgm:prSet presAssocID="{6A36F033-D4B8-49CD-AD06-E95AC4A6CAC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947F01-30EC-432A-BDF4-A17883223B45}" type="pres">
      <dgm:prSet presAssocID="{9C3A9180-5E4B-4DB6-AD16-3A95F4BC6426}" presName="circle1" presStyleLbl="node1" presStyleIdx="0" presStyleCnt="1"/>
      <dgm:spPr/>
    </dgm:pt>
    <dgm:pt modelId="{AC7421CA-001C-447C-8396-9C6497AA996D}" type="pres">
      <dgm:prSet presAssocID="{9C3A9180-5E4B-4DB6-AD16-3A95F4BC6426}" presName="space" presStyleCnt="0"/>
      <dgm:spPr/>
    </dgm:pt>
    <dgm:pt modelId="{0C4EE18F-2C4E-4238-9F53-494A294C56C5}" type="pres">
      <dgm:prSet presAssocID="{9C3A9180-5E4B-4DB6-AD16-3A95F4BC6426}" presName="rect1" presStyleLbl="alignAcc1" presStyleIdx="0" presStyleCnt="1" custLinFactNeighborX="-3172" custLinFactNeighborY="-5280"/>
      <dgm:spPr/>
      <dgm:t>
        <a:bodyPr/>
        <a:lstStyle/>
        <a:p>
          <a:endParaRPr lang="ru-RU"/>
        </a:p>
      </dgm:t>
    </dgm:pt>
    <dgm:pt modelId="{04E4ED36-944C-48A8-91AF-F874BDA944BC}" type="pres">
      <dgm:prSet presAssocID="{9C3A9180-5E4B-4DB6-AD16-3A95F4BC642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7A8F0F-F99B-45A8-AC02-11DF4E6CE019}" type="presOf" srcId="{9C3A9180-5E4B-4DB6-AD16-3A95F4BC6426}" destId="{04E4ED36-944C-48A8-91AF-F874BDA944BC}" srcOrd="1" destOrd="0" presId="urn:microsoft.com/office/officeart/2005/8/layout/target3"/>
    <dgm:cxn modelId="{CBF79F29-044E-4D61-BA19-38E75787E486}" type="presOf" srcId="{6A36F033-D4B8-49CD-AD06-E95AC4A6CACC}" destId="{2139DF13-71DD-47F9-90E0-C7A261A858BB}" srcOrd="0" destOrd="0" presId="urn:microsoft.com/office/officeart/2005/8/layout/target3"/>
    <dgm:cxn modelId="{6446FC45-2E1B-4B32-BD8A-CAF76E6A2CFB}" srcId="{6A36F033-D4B8-49CD-AD06-E95AC4A6CACC}" destId="{9C3A9180-5E4B-4DB6-AD16-3A95F4BC6426}" srcOrd="0" destOrd="0" parTransId="{9C6D96AB-CFD1-4072-AF9D-1FEEE8CA8622}" sibTransId="{8E08136B-0DA8-45AF-9AD2-48CCEBC71853}"/>
    <dgm:cxn modelId="{D2B833F8-BC13-417E-A87C-7E2941A81085}" type="presOf" srcId="{9C3A9180-5E4B-4DB6-AD16-3A95F4BC6426}" destId="{0C4EE18F-2C4E-4238-9F53-494A294C56C5}" srcOrd="0" destOrd="0" presId="urn:microsoft.com/office/officeart/2005/8/layout/target3"/>
    <dgm:cxn modelId="{E377D0BF-041B-419C-A859-2CC66ED1F4AF}" type="presParOf" srcId="{2139DF13-71DD-47F9-90E0-C7A261A858BB}" destId="{DF947F01-30EC-432A-BDF4-A17883223B45}" srcOrd="0" destOrd="0" presId="urn:microsoft.com/office/officeart/2005/8/layout/target3"/>
    <dgm:cxn modelId="{C0F327E2-815B-4B16-B87D-DAFBA1BA4642}" type="presParOf" srcId="{2139DF13-71DD-47F9-90E0-C7A261A858BB}" destId="{AC7421CA-001C-447C-8396-9C6497AA996D}" srcOrd="1" destOrd="0" presId="urn:microsoft.com/office/officeart/2005/8/layout/target3"/>
    <dgm:cxn modelId="{484B23EA-3600-4018-85C1-8C70A81DEFAA}" type="presParOf" srcId="{2139DF13-71DD-47F9-90E0-C7A261A858BB}" destId="{0C4EE18F-2C4E-4238-9F53-494A294C56C5}" srcOrd="2" destOrd="0" presId="urn:microsoft.com/office/officeart/2005/8/layout/target3"/>
    <dgm:cxn modelId="{3B0CD11F-FBD3-4C2A-92D2-0A4164B696FB}" type="presParOf" srcId="{2139DF13-71DD-47F9-90E0-C7A261A858BB}" destId="{04E4ED36-944C-48A8-91AF-F874BDA944BC}" srcOrd="3" destOrd="0" presId="urn:microsoft.com/office/officeart/2005/8/layout/target3"/>
  </dgm:cxnLst>
  <dgm:bg>
    <a:effectLst>
      <a:glow rad="63500">
        <a:schemeClr val="accent4">
          <a:satMod val="175000"/>
          <a:alpha val="40000"/>
        </a:schemeClr>
      </a:glow>
    </a:effectLst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B6E57E-31BC-4AD2-AEC4-2B8BF64FF793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7227B12-3449-4069-8F11-87C41E54DC4E}">
      <dgm:prSet/>
      <dgm:spPr/>
      <dgm:t>
        <a:bodyPr/>
        <a:lstStyle/>
        <a:p>
          <a:pPr rtl="0"/>
          <a:r>
            <a:rPr lang="en-US" b="1" dirty="0" err="1" smtClean="0">
              <a:solidFill>
                <a:srgbClr val="FF0000"/>
              </a:solidFill>
            </a:rPr>
            <a:t>Катод</a:t>
          </a:r>
          <a:r>
            <a:rPr lang="ru-RU" b="1" dirty="0" smtClean="0">
              <a:solidFill>
                <a:srgbClr val="FF0000"/>
              </a:solidFill>
            </a:rPr>
            <a:t>о</a:t>
          </a:r>
          <a:r>
            <a:rPr lang="en-US" b="1" dirty="0" err="1" smtClean="0">
              <a:solidFill>
                <a:srgbClr val="FF0000"/>
              </a:solidFill>
            </a:rPr>
            <a:t>люминесценци</a:t>
          </a:r>
          <a:r>
            <a:rPr lang="ru-RU" b="1" dirty="0" smtClean="0">
              <a:solidFill>
                <a:srgbClr val="FF0000"/>
              </a:solidFill>
            </a:rPr>
            <a:t>я</a:t>
          </a:r>
          <a:endParaRPr lang="ru-RU" b="1" dirty="0">
            <a:solidFill>
              <a:srgbClr val="FF0000"/>
            </a:solidFill>
          </a:endParaRPr>
        </a:p>
      </dgm:t>
    </dgm:pt>
    <dgm:pt modelId="{64B036D3-B29D-4386-9AD0-B2BBB55BCF22}" type="parTrans" cxnId="{6BBB16E6-0959-4D9E-8B5A-9820A671912A}">
      <dgm:prSet/>
      <dgm:spPr/>
      <dgm:t>
        <a:bodyPr/>
        <a:lstStyle/>
        <a:p>
          <a:endParaRPr lang="ru-RU"/>
        </a:p>
      </dgm:t>
    </dgm:pt>
    <dgm:pt modelId="{69F27454-5C6D-4194-B520-18BB06D46D34}" type="sibTrans" cxnId="{6BBB16E6-0959-4D9E-8B5A-9820A671912A}">
      <dgm:prSet/>
      <dgm:spPr/>
      <dgm:t>
        <a:bodyPr/>
        <a:lstStyle/>
        <a:p>
          <a:endParaRPr lang="ru-RU"/>
        </a:p>
      </dgm:t>
    </dgm:pt>
    <dgm:pt modelId="{A1D4B6D6-28DF-42D7-8590-0EAF0EA5C85D}" type="pres">
      <dgm:prSet presAssocID="{B6B6E57E-31BC-4AD2-AEC4-2B8BF64FF79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0A146E-4F81-4960-9C14-F0DA98E01E8C}" type="pres">
      <dgm:prSet presAssocID="{47227B12-3449-4069-8F11-87C41E54DC4E}" presName="circle1" presStyleLbl="node1" presStyleIdx="0" presStyleCnt="1"/>
      <dgm:spPr/>
    </dgm:pt>
    <dgm:pt modelId="{A3071EF5-5928-482A-BEAB-69BF3F00D75D}" type="pres">
      <dgm:prSet presAssocID="{47227B12-3449-4069-8F11-87C41E54DC4E}" presName="space" presStyleCnt="0"/>
      <dgm:spPr/>
    </dgm:pt>
    <dgm:pt modelId="{935C799B-4460-401B-A266-E928A069EDBC}" type="pres">
      <dgm:prSet presAssocID="{47227B12-3449-4069-8F11-87C41E54DC4E}" presName="rect1" presStyleLbl="alignAcc1" presStyleIdx="0" presStyleCnt="1"/>
      <dgm:spPr/>
      <dgm:t>
        <a:bodyPr/>
        <a:lstStyle/>
        <a:p>
          <a:endParaRPr lang="ru-RU"/>
        </a:p>
      </dgm:t>
    </dgm:pt>
    <dgm:pt modelId="{149147E1-D13A-4E8F-8E64-B6EFCC9ED095}" type="pres">
      <dgm:prSet presAssocID="{47227B12-3449-4069-8F11-87C41E54DC4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5FBB8A-339B-4CFF-AD43-D3A00B40FA53}" type="presOf" srcId="{B6B6E57E-31BC-4AD2-AEC4-2B8BF64FF793}" destId="{A1D4B6D6-28DF-42D7-8590-0EAF0EA5C85D}" srcOrd="0" destOrd="0" presId="urn:microsoft.com/office/officeart/2005/8/layout/target3"/>
    <dgm:cxn modelId="{03A71622-DFCD-4F39-84E0-4CEC6B17F68C}" type="presOf" srcId="{47227B12-3449-4069-8F11-87C41E54DC4E}" destId="{935C799B-4460-401B-A266-E928A069EDBC}" srcOrd="0" destOrd="0" presId="urn:microsoft.com/office/officeart/2005/8/layout/target3"/>
    <dgm:cxn modelId="{6BBB16E6-0959-4D9E-8B5A-9820A671912A}" srcId="{B6B6E57E-31BC-4AD2-AEC4-2B8BF64FF793}" destId="{47227B12-3449-4069-8F11-87C41E54DC4E}" srcOrd="0" destOrd="0" parTransId="{64B036D3-B29D-4386-9AD0-B2BBB55BCF22}" sibTransId="{69F27454-5C6D-4194-B520-18BB06D46D34}"/>
    <dgm:cxn modelId="{0F3E1E14-4E3A-424C-AA8B-257BA54514D8}" type="presOf" srcId="{47227B12-3449-4069-8F11-87C41E54DC4E}" destId="{149147E1-D13A-4E8F-8E64-B6EFCC9ED095}" srcOrd="1" destOrd="0" presId="urn:microsoft.com/office/officeart/2005/8/layout/target3"/>
    <dgm:cxn modelId="{7B40BFEC-A827-4C24-AEB9-80760CF7ECB3}" type="presParOf" srcId="{A1D4B6D6-28DF-42D7-8590-0EAF0EA5C85D}" destId="{990A146E-4F81-4960-9C14-F0DA98E01E8C}" srcOrd="0" destOrd="0" presId="urn:microsoft.com/office/officeart/2005/8/layout/target3"/>
    <dgm:cxn modelId="{EFF2203F-5E74-442F-BCFF-3D73E909E246}" type="presParOf" srcId="{A1D4B6D6-28DF-42D7-8590-0EAF0EA5C85D}" destId="{A3071EF5-5928-482A-BEAB-69BF3F00D75D}" srcOrd="1" destOrd="0" presId="urn:microsoft.com/office/officeart/2005/8/layout/target3"/>
    <dgm:cxn modelId="{7F8622AF-6E86-47A3-8238-1345A4A2ECEC}" type="presParOf" srcId="{A1D4B6D6-28DF-42D7-8590-0EAF0EA5C85D}" destId="{935C799B-4460-401B-A266-E928A069EDBC}" srcOrd="2" destOrd="0" presId="urn:microsoft.com/office/officeart/2005/8/layout/target3"/>
    <dgm:cxn modelId="{82A1D4A7-E975-4D37-8185-42490879A3BD}" type="presParOf" srcId="{A1D4B6D6-28DF-42D7-8590-0EAF0EA5C85D}" destId="{149147E1-D13A-4E8F-8E64-B6EFCC9ED095}" srcOrd="3" destOrd="0" presId="urn:microsoft.com/office/officeart/2005/8/layout/targe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43FC02-AA9D-413F-A390-99167BC9165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9AEFDAA-91EF-4E4B-8AF8-1559CCB41996}">
      <dgm:prSet/>
      <dgm:spPr/>
      <dgm:t>
        <a:bodyPr/>
        <a:lstStyle/>
        <a:p>
          <a:pPr rtl="0"/>
          <a:r>
            <a:rPr lang="en-US" b="1" dirty="0" smtClean="0">
              <a:solidFill>
                <a:srgbClr val="FF0066"/>
              </a:solidFill>
            </a:rPr>
            <a:t>Электролюминес</a:t>
          </a:r>
          <a:r>
            <a:rPr lang="ru-RU" b="1" dirty="0" smtClean="0">
              <a:solidFill>
                <a:srgbClr val="FF0066"/>
              </a:solidFill>
            </a:rPr>
            <a:t>ценция</a:t>
          </a:r>
          <a:endParaRPr lang="ru-RU" b="1" dirty="0">
            <a:solidFill>
              <a:srgbClr val="FF0066"/>
            </a:solidFill>
          </a:endParaRPr>
        </a:p>
      </dgm:t>
    </dgm:pt>
    <dgm:pt modelId="{E8200337-BA87-4F21-AB2D-09BE590236E0}" type="parTrans" cxnId="{243A257C-7872-4221-BC51-487361FEA84C}">
      <dgm:prSet/>
      <dgm:spPr/>
      <dgm:t>
        <a:bodyPr/>
        <a:lstStyle/>
        <a:p>
          <a:endParaRPr lang="ru-RU"/>
        </a:p>
      </dgm:t>
    </dgm:pt>
    <dgm:pt modelId="{2E710270-386B-4F15-9490-26902E8AD410}" type="sibTrans" cxnId="{243A257C-7872-4221-BC51-487361FEA84C}">
      <dgm:prSet/>
      <dgm:spPr/>
      <dgm:t>
        <a:bodyPr/>
        <a:lstStyle/>
        <a:p>
          <a:endParaRPr lang="ru-RU"/>
        </a:p>
      </dgm:t>
    </dgm:pt>
    <dgm:pt modelId="{A3C322DE-30DC-47FD-824B-70CF6FDFA5DC}" type="pres">
      <dgm:prSet presAssocID="{3B43FC02-AA9D-413F-A390-99167BC9165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E68FBE-D884-46D5-902B-2A678B22EEE6}" type="pres">
      <dgm:prSet presAssocID="{39AEFDAA-91EF-4E4B-8AF8-1559CCB41996}" presName="circle1" presStyleLbl="node1" presStyleIdx="0" presStyleCnt="1"/>
      <dgm:spPr/>
    </dgm:pt>
    <dgm:pt modelId="{C6F39EBE-1C87-46AF-A4AD-400B22776DE7}" type="pres">
      <dgm:prSet presAssocID="{39AEFDAA-91EF-4E4B-8AF8-1559CCB41996}" presName="space" presStyleCnt="0"/>
      <dgm:spPr/>
    </dgm:pt>
    <dgm:pt modelId="{D9ADD028-ED96-4F3A-83F3-2ACFAB8B86D2}" type="pres">
      <dgm:prSet presAssocID="{39AEFDAA-91EF-4E4B-8AF8-1559CCB41996}" presName="rect1" presStyleLbl="alignAcc1" presStyleIdx="0" presStyleCnt="1" custLinFactNeighborX="-1804" custLinFactNeighborY="1392"/>
      <dgm:spPr/>
      <dgm:t>
        <a:bodyPr/>
        <a:lstStyle/>
        <a:p>
          <a:endParaRPr lang="ru-RU"/>
        </a:p>
      </dgm:t>
    </dgm:pt>
    <dgm:pt modelId="{58F9BF03-B561-430D-AB3B-F61F493D58CF}" type="pres">
      <dgm:prSet presAssocID="{39AEFDAA-91EF-4E4B-8AF8-1559CCB4199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6E1570-B0D2-41AA-A1D6-80E588FDD862}" type="presOf" srcId="{39AEFDAA-91EF-4E4B-8AF8-1559CCB41996}" destId="{58F9BF03-B561-430D-AB3B-F61F493D58CF}" srcOrd="1" destOrd="0" presId="urn:microsoft.com/office/officeart/2005/8/layout/target3"/>
    <dgm:cxn modelId="{243A257C-7872-4221-BC51-487361FEA84C}" srcId="{3B43FC02-AA9D-413F-A390-99167BC91653}" destId="{39AEFDAA-91EF-4E4B-8AF8-1559CCB41996}" srcOrd="0" destOrd="0" parTransId="{E8200337-BA87-4F21-AB2D-09BE590236E0}" sibTransId="{2E710270-386B-4F15-9490-26902E8AD410}"/>
    <dgm:cxn modelId="{A915CC1B-2AB4-4E52-846B-3942E0E74A4B}" type="presOf" srcId="{3B43FC02-AA9D-413F-A390-99167BC91653}" destId="{A3C322DE-30DC-47FD-824B-70CF6FDFA5DC}" srcOrd="0" destOrd="0" presId="urn:microsoft.com/office/officeart/2005/8/layout/target3"/>
    <dgm:cxn modelId="{9A4B314F-6674-4FC7-94E4-ECD808E2692A}" type="presOf" srcId="{39AEFDAA-91EF-4E4B-8AF8-1559CCB41996}" destId="{D9ADD028-ED96-4F3A-83F3-2ACFAB8B86D2}" srcOrd="0" destOrd="0" presId="urn:microsoft.com/office/officeart/2005/8/layout/target3"/>
    <dgm:cxn modelId="{4EA2A803-28D9-4200-95BB-E0CCDD65F200}" type="presParOf" srcId="{A3C322DE-30DC-47FD-824B-70CF6FDFA5DC}" destId="{4DE68FBE-D884-46D5-902B-2A678B22EEE6}" srcOrd="0" destOrd="0" presId="urn:microsoft.com/office/officeart/2005/8/layout/target3"/>
    <dgm:cxn modelId="{ED2A7938-DED1-476E-A85E-03FA541EFD46}" type="presParOf" srcId="{A3C322DE-30DC-47FD-824B-70CF6FDFA5DC}" destId="{C6F39EBE-1C87-46AF-A4AD-400B22776DE7}" srcOrd="1" destOrd="0" presId="urn:microsoft.com/office/officeart/2005/8/layout/target3"/>
    <dgm:cxn modelId="{F7806FE9-D9D4-4D74-BD28-1007D4617D56}" type="presParOf" srcId="{A3C322DE-30DC-47FD-824B-70CF6FDFA5DC}" destId="{D9ADD028-ED96-4F3A-83F3-2ACFAB8B86D2}" srcOrd="2" destOrd="0" presId="urn:microsoft.com/office/officeart/2005/8/layout/target3"/>
    <dgm:cxn modelId="{3BA52654-CC00-4876-AFE2-3174E987EDA0}" type="presParOf" srcId="{A3C322DE-30DC-47FD-824B-70CF6FDFA5DC}" destId="{58F9BF03-B561-430D-AB3B-F61F493D58CF}" srcOrd="3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096068-1DF8-4E38-A57D-E3F287F4B0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89D6278-B668-4F51-93DB-23125DC29395}">
      <dgm:prSet/>
      <dgm:spPr/>
      <dgm:t>
        <a:bodyPr/>
        <a:lstStyle/>
        <a:p>
          <a:pPr rtl="0"/>
          <a:r>
            <a:rPr lang="ru-RU" b="1" dirty="0" smtClean="0">
              <a:solidFill>
                <a:srgbClr val="00B050"/>
              </a:solidFill>
            </a:rPr>
            <a:t>Хемилюминесценция</a:t>
          </a:r>
          <a:endParaRPr lang="ru-RU" b="1" dirty="0">
            <a:solidFill>
              <a:srgbClr val="00B050"/>
            </a:solidFill>
          </a:endParaRPr>
        </a:p>
      </dgm:t>
    </dgm:pt>
    <dgm:pt modelId="{8BAA05D4-3349-484A-A7E2-1AE6AA4730BE}" type="parTrans" cxnId="{EE65980D-A1A2-4D4F-A2B4-0B7684EA34BA}">
      <dgm:prSet/>
      <dgm:spPr/>
      <dgm:t>
        <a:bodyPr/>
        <a:lstStyle/>
        <a:p>
          <a:endParaRPr lang="ru-RU"/>
        </a:p>
      </dgm:t>
    </dgm:pt>
    <dgm:pt modelId="{3D25012D-FA9B-4F3A-8B70-DBDF56757FF0}" type="sibTrans" cxnId="{EE65980D-A1A2-4D4F-A2B4-0B7684EA34BA}">
      <dgm:prSet/>
      <dgm:spPr/>
      <dgm:t>
        <a:bodyPr/>
        <a:lstStyle/>
        <a:p>
          <a:endParaRPr lang="ru-RU"/>
        </a:p>
      </dgm:t>
    </dgm:pt>
    <dgm:pt modelId="{80A1D25D-901F-423A-ADF9-B362CCEB0F83}" type="pres">
      <dgm:prSet presAssocID="{0E096068-1DF8-4E38-A57D-E3F287F4B0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3A2C86-FD5E-4B12-9C7B-C73913579C47}" type="pres">
      <dgm:prSet presAssocID="{789D6278-B668-4F51-93DB-23125DC29395}" presName="circle1" presStyleLbl="node1" presStyleIdx="0" presStyleCnt="1"/>
      <dgm:spPr/>
    </dgm:pt>
    <dgm:pt modelId="{0D8C4D60-9C41-4711-8852-240620BFC502}" type="pres">
      <dgm:prSet presAssocID="{789D6278-B668-4F51-93DB-23125DC29395}" presName="space" presStyleCnt="0"/>
      <dgm:spPr/>
    </dgm:pt>
    <dgm:pt modelId="{41367020-B86E-4046-9A60-20F4A29347E8}" type="pres">
      <dgm:prSet presAssocID="{789D6278-B668-4F51-93DB-23125DC29395}" presName="rect1" presStyleLbl="alignAcc1" presStyleIdx="0" presStyleCnt="1"/>
      <dgm:spPr/>
      <dgm:t>
        <a:bodyPr/>
        <a:lstStyle/>
        <a:p>
          <a:endParaRPr lang="ru-RU"/>
        </a:p>
      </dgm:t>
    </dgm:pt>
    <dgm:pt modelId="{666EB92A-10BB-44E7-8609-ABA29C35B91D}" type="pres">
      <dgm:prSet presAssocID="{789D6278-B668-4F51-93DB-23125DC2939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D51B26-E6A9-4CD1-B16F-C7A239B89FB2}" type="presOf" srcId="{789D6278-B668-4F51-93DB-23125DC29395}" destId="{41367020-B86E-4046-9A60-20F4A29347E8}" srcOrd="0" destOrd="0" presId="urn:microsoft.com/office/officeart/2005/8/layout/target3"/>
    <dgm:cxn modelId="{A9A45DC5-D0ED-4047-AFC8-80679D0F79A6}" type="presOf" srcId="{0E096068-1DF8-4E38-A57D-E3F287F4B08B}" destId="{80A1D25D-901F-423A-ADF9-B362CCEB0F83}" srcOrd="0" destOrd="0" presId="urn:microsoft.com/office/officeart/2005/8/layout/target3"/>
    <dgm:cxn modelId="{F7FFCE3B-A31D-4CC6-823C-655A8E2ECA17}" type="presOf" srcId="{789D6278-B668-4F51-93DB-23125DC29395}" destId="{666EB92A-10BB-44E7-8609-ABA29C35B91D}" srcOrd="1" destOrd="0" presId="urn:microsoft.com/office/officeart/2005/8/layout/target3"/>
    <dgm:cxn modelId="{EE65980D-A1A2-4D4F-A2B4-0B7684EA34BA}" srcId="{0E096068-1DF8-4E38-A57D-E3F287F4B08B}" destId="{789D6278-B668-4F51-93DB-23125DC29395}" srcOrd="0" destOrd="0" parTransId="{8BAA05D4-3349-484A-A7E2-1AE6AA4730BE}" sibTransId="{3D25012D-FA9B-4F3A-8B70-DBDF56757FF0}"/>
    <dgm:cxn modelId="{0453491A-0BD7-48B3-8602-E5EB6FEC2C6B}" type="presParOf" srcId="{80A1D25D-901F-423A-ADF9-B362CCEB0F83}" destId="{DB3A2C86-FD5E-4B12-9C7B-C73913579C47}" srcOrd="0" destOrd="0" presId="urn:microsoft.com/office/officeart/2005/8/layout/target3"/>
    <dgm:cxn modelId="{82CB35E3-B200-4CAE-9A62-E0FFEEE0C9FE}" type="presParOf" srcId="{80A1D25D-901F-423A-ADF9-B362CCEB0F83}" destId="{0D8C4D60-9C41-4711-8852-240620BFC502}" srcOrd="1" destOrd="0" presId="urn:microsoft.com/office/officeart/2005/8/layout/target3"/>
    <dgm:cxn modelId="{617C9D99-70E6-4BAA-B5C6-FA57C4C88DCD}" type="presParOf" srcId="{80A1D25D-901F-423A-ADF9-B362CCEB0F83}" destId="{41367020-B86E-4046-9A60-20F4A29347E8}" srcOrd="2" destOrd="0" presId="urn:microsoft.com/office/officeart/2005/8/layout/target3"/>
    <dgm:cxn modelId="{01B85BF7-C53B-4406-A528-222707B7B08C}" type="presParOf" srcId="{80A1D25D-901F-423A-ADF9-B362CCEB0F83}" destId="{666EB92A-10BB-44E7-8609-ABA29C35B91D}" srcOrd="3" destOrd="0" presId="urn:microsoft.com/office/officeart/2005/8/layout/targe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F277F3-F13C-4ECC-8476-CC6274A0ADA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1F0057-E9E5-4D04-8709-53F3210EE7AA}">
      <dgm:prSet/>
      <dgm:spPr/>
      <dgm:t>
        <a:bodyPr/>
        <a:lstStyle/>
        <a:p>
          <a:pPr rtl="0"/>
          <a:r>
            <a:rPr lang="en-US" b="1" dirty="0" err="1" smtClean="0">
              <a:solidFill>
                <a:srgbClr val="00FF00"/>
              </a:solidFill>
            </a:rPr>
            <a:t>Фотолюминесценци</a:t>
          </a:r>
          <a:r>
            <a:rPr lang="ru-RU" b="1" dirty="0" smtClean="0">
              <a:solidFill>
                <a:srgbClr val="00FF00"/>
              </a:solidFill>
            </a:rPr>
            <a:t>я</a:t>
          </a:r>
          <a:r>
            <a:rPr lang="en-US" b="1" dirty="0" smtClean="0">
              <a:solidFill>
                <a:srgbClr val="00FF00"/>
              </a:solidFill>
            </a:rPr>
            <a:t> </a:t>
          </a:r>
          <a:endParaRPr lang="ru-RU" b="1" dirty="0">
            <a:solidFill>
              <a:srgbClr val="00FF00"/>
            </a:solidFill>
          </a:endParaRPr>
        </a:p>
      </dgm:t>
    </dgm:pt>
    <dgm:pt modelId="{33BF6C06-5C08-479B-A7DD-E4DDD4666BE4}" type="parTrans" cxnId="{1AFD9B1F-728C-4CD3-B1C0-81DD6CB1D500}">
      <dgm:prSet/>
      <dgm:spPr/>
      <dgm:t>
        <a:bodyPr/>
        <a:lstStyle/>
        <a:p>
          <a:endParaRPr lang="ru-RU"/>
        </a:p>
      </dgm:t>
    </dgm:pt>
    <dgm:pt modelId="{C238E1AA-9607-40B5-8B27-B865470B9998}" type="sibTrans" cxnId="{1AFD9B1F-728C-4CD3-B1C0-81DD6CB1D500}">
      <dgm:prSet/>
      <dgm:spPr/>
      <dgm:t>
        <a:bodyPr/>
        <a:lstStyle/>
        <a:p>
          <a:endParaRPr lang="ru-RU"/>
        </a:p>
      </dgm:t>
    </dgm:pt>
    <dgm:pt modelId="{995965D2-6D78-4280-9BDC-506E17E61B15}" type="pres">
      <dgm:prSet presAssocID="{13F277F3-F13C-4ECC-8476-CC6274A0ADA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1112FC-0C64-4CDF-9F71-7B408248085F}" type="pres">
      <dgm:prSet presAssocID="{C71F0057-E9E5-4D04-8709-53F3210EE7AA}" presName="circle1" presStyleLbl="node1" presStyleIdx="0" presStyleCnt="1"/>
      <dgm:spPr/>
    </dgm:pt>
    <dgm:pt modelId="{C030406F-A1A8-448D-883A-796B95C819B5}" type="pres">
      <dgm:prSet presAssocID="{C71F0057-E9E5-4D04-8709-53F3210EE7AA}" presName="space" presStyleCnt="0"/>
      <dgm:spPr/>
    </dgm:pt>
    <dgm:pt modelId="{C2407C0C-7BC8-4EA9-80C9-E203F846E4BB}" type="pres">
      <dgm:prSet presAssocID="{C71F0057-E9E5-4D04-8709-53F3210EE7AA}" presName="rect1" presStyleLbl="alignAcc1" presStyleIdx="0" presStyleCnt="1"/>
      <dgm:spPr/>
      <dgm:t>
        <a:bodyPr/>
        <a:lstStyle/>
        <a:p>
          <a:endParaRPr lang="ru-RU"/>
        </a:p>
      </dgm:t>
    </dgm:pt>
    <dgm:pt modelId="{67326F68-07D7-470D-8055-A158549FC5F1}" type="pres">
      <dgm:prSet presAssocID="{C71F0057-E9E5-4D04-8709-53F3210EE7AA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FD9B1F-728C-4CD3-B1C0-81DD6CB1D500}" srcId="{13F277F3-F13C-4ECC-8476-CC6274A0ADA0}" destId="{C71F0057-E9E5-4D04-8709-53F3210EE7AA}" srcOrd="0" destOrd="0" parTransId="{33BF6C06-5C08-479B-A7DD-E4DDD4666BE4}" sibTransId="{C238E1AA-9607-40B5-8B27-B865470B9998}"/>
    <dgm:cxn modelId="{6BC56F72-014F-4580-868B-E67707476007}" type="presOf" srcId="{C71F0057-E9E5-4D04-8709-53F3210EE7AA}" destId="{C2407C0C-7BC8-4EA9-80C9-E203F846E4BB}" srcOrd="0" destOrd="0" presId="urn:microsoft.com/office/officeart/2005/8/layout/target3"/>
    <dgm:cxn modelId="{18C763D4-F69F-41B2-B3B3-D2067D9FDEE9}" type="presOf" srcId="{C71F0057-E9E5-4D04-8709-53F3210EE7AA}" destId="{67326F68-07D7-470D-8055-A158549FC5F1}" srcOrd="1" destOrd="0" presId="urn:microsoft.com/office/officeart/2005/8/layout/target3"/>
    <dgm:cxn modelId="{72783920-63AF-440B-B5F3-2E10DD5433E7}" type="presOf" srcId="{13F277F3-F13C-4ECC-8476-CC6274A0ADA0}" destId="{995965D2-6D78-4280-9BDC-506E17E61B15}" srcOrd="0" destOrd="0" presId="urn:microsoft.com/office/officeart/2005/8/layout/target3"/>
    <dgm:cxn modelId="{705D6D94-E0FF-4666-A143-2415D228EF4F}" type="presParOf" srcId="{995965D2-6D78-4280-9BDC-506E17E61B15}" destId="{451112FC-0C64-4CDF-9F71-7B408248085F}" srcOrd="0" destOrd="0" presId="urn:microsoft.com/office/officeart/2005/8/layout/target3"/>
    <dgm:cxn modelId="{64EEAD51-C813-46FA-A03E-A0AC2216FC17}" type="presParOf" srcId="{995965D2-6D78-4280-9BDC-506E17E61B15}" destId="{C030406F-A1A8-448D-883A-796B95C819B5}" srcOrd="1" destOrd="0" presId="urn:microsoft.com/office/officeart/2005/8/layout/target3"/>
    <dgm:cxn modelId="{3CF19A3C-80E9-4CD0-BBE4-3A76A9C2280B}" type="presParOf" srcId="{995965D2-6D78-4280-9BDC-506E17E61B15}" destId="{C2407C0C-7BC8-4EA9-80C9-E203F846E4BB}" srcOrd="2" destOrd="0" presId="urn:microsoft.com/office/officeart/2005/8/layout/target3"/>
    <dgm:cxn modelId="{2C7978BB-8815-45D8-AEA9-7441F66263BA}" type="presParOf" srcId="{995965D2-6D78-4280-9BDC-506E17E61B15}" destId="{67326F68-07D7-470D-8055-A158549FC5F1}" srcOrd="3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A2FB87A-FFAC-4E70-A2AD-5CF2AABA0E55}" type="datetimeFigureOut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3FFB4CE-7584-45D7-B929-A85419BF2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412FE2-DDBA-40F1-94DE-33C863ED5D82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412FE2-DDBA-40F1-94DE-33C863ED5D82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412FE2-DDBA-40F1-94DE-33C863ED5D82}" type="slidenum">
              <a:rPr lang="ru-RU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412FE2-DDBA-40F1-94DE-33C863ED5D82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0C36F-A31F-4CC2-B776-4F62BAA767EB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B4577-7E65-41A3-A9C6-D7CCFD9C7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51F1F-7F0A-4625-91CC-9F3A75A19DA6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26CDB-7820-4645-BED0-27D695C57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8839C-5300-476E-BC80-973F169FD080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68B55-02D8-4B23-890F-E534004FD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09F3-417E-496C-B5AD-3F4953CAD5E4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C4E5E-92CE-48AA-AE0D-D427873CC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51837-F00D-46D7-8328-1CAD2935FEFB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3C46-2AF4-47B7-868D-4A5079925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CE83F-7849-4701-AA09-00EEC8253A27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209F1-D32D-4183-BECD-DF4399610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4AB41-DF68-41F0-B325-4C69E12873DC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A2B0-6B42-4EFC-A657-8BEFDE622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F6025-94A2-4BCD-B038-1B6853190DA1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0636-46CA-454E-BB2E-F103FA7A1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5031E-2D31-45D3-B4CB-A947EA475F78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AF4BD-1C13-4CCD-9C00-6AE92F76A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25FF6-21A6-4247-9C86-850F658E27F0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60D3A-76B2-4FDC-943F-1DE4F0A68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A743-4EE7-424C-B8D9-2B5857FF07C3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26719-0214-4D9B-9F45-32B7055CF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649837-0CB5-48B2-A30F-A72339EE9581}" type="datetime1">
              <a:rPr lang="ru-RU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Автор Ежов В.И.</a:t>
            </a: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8AE61E-7B7E-4A77-AAD4-5DFF967B7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2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3.xml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299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Данную презентацию   использовать  для изучения в 11 классе темы «Излучения и спектры. Спектральный анализ»</a:t>
            </a:r>
          </a:p>
          <a:p>
            <a:pPr algn="just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800000"/>
                </a:solidFill>
              </a:rPr>
              <a:t>Темы рассматриваются в следующем порядке:</a:t>
            </a:r>
          </a:p>
          <a:p>
            <a:pPr algn="just">
              <a:buNone/>
            </a:pPr>
            <a:r>
              <a:rPr lang="ru-RU" dirty="0" smtClean="0">
                <a:solidFill>
                  <a:srgbClr val="800000"/>
                </a:solidFill>
              </a:rPr>
              <a:t> 1. Излучение и виды излучений в оптическом </a:t>
            </a:r>
            <a:r>
              <a:rPr lang="ru-RU" dirty="0" err="1" smtClean="0">
                <a:solidFill>
                  <a:srgbClr val="800000"/>
                </a:solidFill>
              </a:rPr>
              <a:t>диапозоне</a:t>
            </a:r>
            <a:endParaRPr lang="ru-RU" dirty="0" smtClean="0">
              <a:solidFill>
                <a:srgbClr val="80000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800000"/>
                </a:solidFill>
              </a:rPr>
              <a:t> 2. Понятие о спектрах и спектральных аппаратах</a:t>
            </a:r>
          </a:p>
          <a:p>
            <a:pPr algn="just">
              <a:buNone/>
            </a:pPr>
            <a:r>
              <a:rPr lang="ru-RU" dirty="0" smtClean="0">
                <a:solidFill>
                  <a:srgbClr val="800000"/>
                </a:solidFill>
              </a:rPr>
              <a:t> 3. Спектральный анализ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AE09F3-417E-496C-B5AD-3F4953CAD5E4}" type="datetime1">
              <a:rPr lang="ru-RU" smtClean="0"/>
              <a:pPr>
                <a:defRPr/>
              </a:pPr>
              <a:t>11.01.2008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Автор Ежов В.И.-учитель физики Аэимсирминской СОШ</a:t>
            </a:r>
            <a:endParaRPr lang="ru-RU"/>
          </a:p>
        </p:txBody>
      </p:sp>
    </p:spTree>
  </p:cSld>
  <p:clrMapOvr>
    <a:masterClrMapping/>
  </p:clrMapOvr>
  <p:transition spd="slow">
    <p:wheel spokes="1"/>
    <p:sndAc>
      <p:stSnd>
        <p:snd r:embed="rId3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300"/>
                            </p:stCondLst>
                            <p:childTnLst>
                              <p:par>
                                <p:cTn id="12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450"/>
                            </p:stCondLst>
                            <p:childTnLst>
                              <p:par>
                                <p:cTn id="26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Потоки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заряженных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частиц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от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Солнца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вызывают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видимое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Земли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свечение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атомов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газов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находящихся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верхних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слоях</a:t>
            </a:r>
            <a:r>
              <a:rPr lang="en-US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атмосферы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Picture 2" descr="D:\спектры\спектры\северное сияни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85860"/>
            <a:ext cx="7620000" cy="54292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57200" y="274638"/>
          <a:ext cx="8229600" cy="939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325756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00FF"/>
                </a:solidFill>
              </a:rPr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Некоторые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химические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реакции</a:t>
            </a:r>
            <a:r>
              <a:rPr lang="en-US" dirty="0" smtClean="0">
                <a:solidFill>
                  <a:srgbClr val="0000FF"/>
                </a:solidFill>
              </a:rPr>
              <a:t> в </a:t>
            </a:r>
            <a:r>
              <a:rPr lang="en-US" dirty="0" smtClean="0">
                <a:solidFill>
                  <a:srgbClr val="0000FF"/>
                </a:solidFill>
              </a:rPr>
              <a:t>веществе</a:t>
            </a:r>
            <a:r>
              <a:rPr lang="en-US" dirty="0" smtClean="0">
                <a:solidFill>
                  <a:srgbClr val="0000FF"/>
                </a:solidFill>
              </a:rPr>
              <a:t>, которые </a:t>
            </a:r>
            <a:r>
              <a:rPr lang="en-US" dirty="0" smtClean="0">
                <a:solidFill>
                  <a:srgbClr val="0000FF"/>
                </a:solidFill>
              </a:rPr>
              <a:t>сопровождаются</a:t>
            </a:r>
            <a:r>
              <a:rPr lang="en-US" dirty="0" smtClean="0">
                <a:solidFill>
                  <a:srgbClr val="0000FF"/>
                </a:solidFill>
              </a:rPr>
              <a:t> выделением энергии, являются причиной свечения, называемого хемилюминесценцией. Свечение многих живых организмов: бактерий, насекомых, рыб – происходит за счет химических реакций.</a:t>
            </a:r>
            <a:endParaRPr lang="ru-RU" dirty="0"/>
          </a:p>
        </p:txBody>
      </p:sp>
      <p:pic>
        <p:nvPicPr>
          <p:cNvPr id="12290" name="Picture 2" descr="D:\спектры\рисунки\1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4864904"/>
            <a:ext cx="3167058" cy="179466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D:\спектры\хемилюминесценция\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2001842" cy="192700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86050" y="302359"/>
            <a:ext cx="635795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 Среди микроорганизмов имеются бактерии, излучающие свет. Они живут свободно или в качестве паразитов в теле различных животных и на гниющих трупах. Размножаясь в огромных количествах, эти микроорганизмы вызывают свечение: светятся ночью гнилые пни и кучи гнилой рыбы, выброшенной бурей на берег, светятся некоторые грибы.</a:t>
            </a:r>
          </a:p>
          <a:p>
            <a:pPr algn="just"/>
            <a:r>
              <a:rPr lang="ru-RU" sz="2000" dirty="0" smtClean="0"/>
              <a:t>     Свечение некоторых рыб также вызвано свечением бактерий, поселившихся на них. В других случаях свет возникает в особых клетках самого животного. На больших глубинах встречаются светящиеся черви, моллюски, полипы. Роль свечения в жизни животных  разнообразна и для разных организмов, очевидно, различна. Это одно из приспособлений, которыми так богата живая природа, одно из средств в борьбе за существование.</a:t>
            </a:r>
          </a:p>
          <a:p>
            <a:pPr algn="just"/>
            <a:r>
              <a:rPr lang="ru-RU" sz="2000" dirty="0" smtClean="0"/>
              <a:t>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   </a:t>
            </a:r>
            <a:endParaRPr lang="ru-RU" sz="2000" dirty="0"/>
          </a:p>
        </p:txBody>
      </p:sp>
      <p:pic>
        <p:nvPicPr>
          <p:cNvPr id="36872" name="Picture 8" descr="D:\спектры\хемилюминесценция\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071678"/>
            <a:ext cx="2500330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214810" y="0"/>
            <a:ext cx="4757742" cy="4500594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/>
              <a:t>           Это свет живой природы, волшебное свечение, которым можно любоваться на берегу моря, наблюдая ночью за фосфоресцирующими морскими волнами или за хороводами жучков-светлячков. Подводное царство населено множеством светящихся рыб, моллюсков, медуз и других обитателей морских глубин. Тайны происхождения "живого" света давно привлекали внимание людей. Светящиеся организмы были описаны в древнекитайских книгах еще 3000 лет назад, а также в трудах древних философов - Аристотеля и Плиния.           </a:t>
            </a:r>
          </a:p>
          <a:p>
            <a:pPr algn="just"/>
            <a:r>
              <a:rPr lang="ru-RU" sz="1800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7894" name="Picture 6" descr="D:\спектры\хемилюминесценция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3810000" cy="2159000"/>
          </a:xfrm>
          <a:prstGeom prst="rect">
            <a:avLst/>
          </a:prstGeom>
          <a:noFill/>
        </p:spPr>
      </p:pic>
      <p:pic>
        <p:nvPicPr>
          <p:cNvPr id="37895" name="Picture 7" descr="D:\спектры\хемилюминесценция\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380711"/>
            <a:ext cx="3071834" cy="4477289"/>
          </a:xfrm>
          <a:prstGeom prst="rect">
            <a:avLst/>
          </a:prstGeom>
          <a:noFill/>
        </p:spPr>
      </p:pic>
      <p:pic>
        <p:nvPicPr>
          <p:cNvPr id="37896" name="Picture 8" descr="D:\спектры\хемилюминесценция\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500570"/>
            <a:ext cx="3786214" cy="21330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285860"/>
            <a:ext cx="4400552" cy="5022865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</a:t>
            </a:r>
            <a:r>
              <a:rPr lang="ru-RU" dirty="0" smtClean="0"/>
              <a:t>         </a:t>
            </a:r>
            <a:r>
              <a:rPr lang="en-US" sz="2400" dirty="0" smtClean="0"/>
              <a:t>Фотолюминесценцией называется свечение тел под действием облучения их видимым, ультрафиолетовым светом, рентгеновским или гамма-излучением. В этом случае энергия падающего на вещество излучения частично превращается в собственное излучение самого вещества. </a:t>
            </a:r>
            <a:endParaRPr lang="ru-RU" sz="2400" dirty="0"/>
          </a:p>
        </p:txBody>
      </p:sp>
      <p:pic>
        <p:nvPicPr>
          <p:cNvPr id="14338" name="Picture 2" descr="D:\спектры\хемилюминесценция\9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1571612"/>
            <a:ext cx="3505121" cy="2643206"/>
          </a:xfrm>
          <a:prstGeom prst="rect">
            <a:avLst/>
          </a:prstGeom>
          <a:noFill/>
        </p:spPr>
      </p:pic>
      <p:pic>
        <p:nvPicPr>
          <p:cNvPr id="14340" name="Picture 4" descr="D:\спектры\хемилюминесценция\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4572008"/>
            <a:ext cx="1333500" cy="1778000"/>
          </a:xfrm>
          <a:prstGeom prst="rect">
            <a:avLst/>
          </a:prstGeom>
          <a:noFill/>
        </p:spPr>
      </p:pic>
      <p:pic>
        <p:nvPicPr>
          <p:cNvPr id="14341" name="Picture 5" descr="D:\спектры\хемилюминесценция\7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14546" y="4857760"/>
            <a:ext cx="1928826" cy="128691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7"/>
            <a:ext cx="8229600" cy="392909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В люминесцентных источниках света – лампах дневного света внутренние поверхности разрядной трубки покрываются люминофорами – веществами, которые под действием ультрафиолетового или другого коротковолнового излучения с большей частотой начинают </a:t>
            </a:r>
            <a:r>
              <a:rPr lang="ru-RU" dirty="0" smtClean="0"/>
              <a:t> </a:t>
            </a:r>
            <a:r>
              <a:rPr lang="en-US" dirty="0" smtClean="0"/>
              <a:t>испускать видимый свет меньшей частоты.</a:t>
            </a:r>
            <a:r>
              <a:rPr lang="ru-RU" dirty="0" smtClean="0"/>
              <a:t> </a:t>
            </a:r>
            <a:r>
              <a:rPr lang="en-US" dirty="0" smtClean="0"/>
              <a:t>(показать опыты)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  <p:pic>
        <p:nvPicPr>
          <p:cNvPr id="13314" name="Picture 2" descr="D:\спектры\хемилюминесценция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000504"/>
            <a:ext cx="2714644" cy="2372642"/>
          </a:xfrm>
          <a:prstGeom prst="rect">
            <a:avLst/>
          </a:prstGeom>
          <a:noFill/>
        </p:spPr>
      </p:pic>
      <p:pic>
        <p:nvPicPr>
          <p:cNvPr id="3074" name="Picture 2" descr="D:\спектры\рисунки\456px-Luminol2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4071942"/>
            <a:ext cx="1683080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C000"/>
                </a:solidFill>
              </a:rPr>
              <a:t>п</a:t>
            </a:r>
            <a:r>
              <a:rPr lang="ru-RU" dirty="0" smtClean="0">
                <a:solidFill>
                  <a:srgbClr val="FFFF00"/>
                </a:solidFill>
              </a:rPr>
              <a:t>е</a:t>
            </a:r>
            <a:r>
              <a:rPr lang="ru-RU" dirty="0" smtClean="0">
                <a:solidFill>
                  <a:srgbClr val="00B050"/>
                </a:solidFill>
              </a:rPr>
              <a:t>к</a:t>
            </a:r>
            <a:r>
              <a:rPr lang="ru-RU" dirty="0" smtClean="0">
                <a:solidFill>
                  <a:srgbClr val="0000FF"/>
                </a:solidFill>
              </a:rPr>
              <a:t>т</a:t>
            </a:r>
            <a:r>
              <a:rPr lang="ru-RU" dirty="0" smtClean="0">
                <a:solidFill>
                  <a:srgbClr val="0070C0"/>
                </a:solidFill>
              </a:rPr>
              <a:t>р</a:t>
            </a:r>
            <a:r>
              <a:rPr lang="ru-RU" dirty="0" smtClean="0">
                <a:solidFill>
                  <a:srgbClr val="6600CC"/>
                </a:solidFill>
              </a:rPr>
              <a:t>ы</a:t>
            </a:r>
            <a:endParaRPr lang="ru-RU" dirty="0">
              <a:solidFill>
                <a:srgbClr val="66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None/>
            </a:pPr>
            <a:r>
              <a:rPr lang="ru-RU" dirty="0" smtClean="0"/>
              <a:t>Совокупность частот(или длин волн), которые содержатся в излучении какого – либо вещества, называется 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спектром испускания </a:t>
            </a:r>
            <a:r>
              <a:rPr lang="ru-RU" b="1" i="1" dirty="0" smtClean="0"/>
              <a:t>(</a:t>
            </a:r>
            <a:r>
              <a:rPr lang="ru-RU" dirty="0" smtClean="0"/>
              <a:t>эмиссионным спектром) этого вещества. Совокупность частот(или длин волн), поглощаемых данным веществом, называется его </a:t>
            </a:r>
            <a:r>
              <a:rPr lang="ru-RU" b="1" i="1" dirty="0" smtClean="0"/>
              <a:t>спектром поглощения</a:t>
            </a:r>
            <a:r>
              <a:rPr lang="ru-RU" b="1" dirty="0" smtClean="0"/>
              <a:t> </a:t>
            </a:r>
            <a:r>
              <a:rPr lang="ru-RU" dirty="0" smtClean="0"/>
              <a:t>(абсорбционным- от латинского слова «</a:t>
            </a:r>
            <a:r>
              <a:rPr lang="en-US" dirty="0" smtClean="0"/>
              <a:t>absorption</a:t>
            </a:r>
            <a:r>
              <a:rPr lang="ru-RU" dirty="0" smtClean="0"/>
              <a:t>» - поглощение- спектром).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Спектральные аппараты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      Для получения и исследования оптического спектра  излучения и поглощения веществ существуют приборы, называемые спектроскопами и спектрометрами.</a:t>
            </a:r>
            <a:endParaRPr lang="ru-RU" dirty="0"/>
          </a:p>
        </p:txBody>
      </p:sp>
      <p:pic>
        <p:nvPicPr>
          <p:cNvPr id="39938" name="Picture 2" descr="D:\спектры\спектры\pg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643314"/>
            <a:ext cx="3810000" cy="2505075"/>
          </a:xfrm>
          <a:prstGeom prst="rect">
            <a:avLst/>
          </a:prstGeom>
          <a:noFill/>
        </p:spPr>
      </p:pic>
      <p:pic>
        <p:nvPicPr>
          <p:cNvPr id="39939" name="Picture 3" descr="D:\спектры\спектры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000504"/>
            <a:ext cx="3186521" cy="1714512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3429024" cy="19288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Разложение </a:t>
            </a:r>
            <a:r>
              <a:rPr lang="ru-RU" dirty="0" smtClean="0">
                <a:solidFill>
                  <a:srgbClr val="00B050"/>
                </a:solidFill>
              </a:rPr>
              <a:t>света на </a:t>
            </a:r>
            <a:r>
              <a:rPr lang="ru-RU" dirty="0" smtClean="0">
                <a:solidFill>
                  <a:srgbClr val="7030A0"/>
                </a:solidFill>
              </a:rPr>
              <a:t>спектр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000264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Если направить на призму пучок естественного света , то призма, </a:t>
            </a:r>
            <a:r>
              <a:rPr lang="ru-RU" sz="2000" dirty="0" smtClean="0"/>
              <a:t>по- </a:t>
            </a:r>
            <a:r>
              <a:rPr lang="ru-RU" sz="2000" dirty="0" smtClean="0"/>
              <a:t>разному преломляя свет разной длины волны(дисперсия), позволяет на экране увидеть разложение белого света на цвета. То же самое получится, если вместо призмы брать дифракционную решетку. А если направить на призму свет от излучения какого – либо вещества, то на экране получим спектр излучения этого вещества.</a:t>
            </a:r>
            <a:endParaRPr lang="ru-RU" sz="2000" dirty="0"/>
          </a:p>
        </p:txBody>
      </p:sp>
      <p:pic>
        <p:nvPicPr>
          <p:cNvPr id="5122" name="Picture 2" descr="D:\спектры\рисунки\foto00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85728"/>
            <a:ext cx="3810000" cy="2857500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5286388"/>
            <a:ext cx="3286148" cy="107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Сперктроскоп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190" y="1071546"/>
            <a:ext cx="4000528" cy="5237179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Прибор для  наблюдения спектра вещества называется -</a:t>
            </a:r>
            <a:r>
              <a:rPr lang="ru-RU" sz="2400" dirty="0" smtClean="0">
                <a:solidFill>
                  <a:srgbClr val="FF0000"/>
                </a:solidFill>
              </a:rPr>
              <a:t>спектроскоп</a:t>
            </a:r>
          </a:p>
          <a:p>
            <a:pPr>
              <a:buNone/>
            </a:pPr>
            <a:r>
              <a:rPr lang="ru-RU" sz="2400" dirty="0" smtClean="0"/>
              <a:t>   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зрительная труба</a:t>
            </a:r>
          </a:p>
          <a:p>
            <a:pPr>
              <a:buNone/>
            </a:pPr>
            <a:r>
              <a:rPr lang="ru-RU" sz="2400" dirty="0" smtClean="0"/>
              <a:t>            призма(дифракционная решетка)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коллиматор</a:t>
            </a:r>
            <a:endParaRPr lang="ru-RU" sz="2400" dirty="0"/>
          </a:p>
        </p:txBody>
      </p:sp>
      <p:pic>
        <p:nvPicPr>
          <p:cNvPr id="41986" name="Picture 2" descr="D:\спектры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4494256" cy="3143272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>
            <a:off x="3929058" y="1928802"/>
            <a:ext cx="2214578" cy="1500198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>
            <a:off x="1071538" y="1928802"/>
            <a:ext cx="4929222" cy="3429024"/>
          </a:xfrm>
          <a:prstGeom prst="bentConnector3">
            <a:avLst>
              <a:gd name="adj1" fmla="val 114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357422" y="1785926"/>
            <a:ext cx="3643338" cy="26432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107157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extrusionH="57150" contourW="12700" prstMaterial="softEdge">
              <a:bevelT w="57150" h="38100" prst="artDeco"/>
              <a:extrusionClr>
                <a:srgbClr val="FFFF00"/>
              </a:extrusionClr>
              <a:contourClr>
                <a:srgbClr val="D60093"/>
              </a:contourClr>
            </a:sp3d>
          </a:bodyPr>
          <a:lstStyle/>
          <a:p>
            <a:r>
              <a:rPr lang="ru-RU" dirty="0" smtClean="0"/>
              <a:t>Излучение света, спектры и спектральный анализ</a:t>
            </a:r>
            <a:endParaRPr lang="ru-RU" dirty="0"/>
          </a:p>
        </p:txBody>
      </p:sp>
      <p:pic>
        <p:nvPicPr>
          <p:cNvPr id="2050" name="Picture 2" descr="D:\спектры\Finland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00034" y="2357430"/>
            <a:ext cx="4445000" cy="3416300"/>
          </a:xfrm>
          <a:prstGeom prst="rect">
            <a:avLst/>
          </a:prstGeom>
          <a:noFill/>
        </p:spPr>
      </p:pic>
      <p:pic>
        <p:nvPicPr>
          <p:cNvPr id="2052" name="Picture 4" descr="D:\спектры\спектры\звезд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1357298"/>
            <a:ext cx="2196719" cy="2286016"/>
          </a:xfrm>
          <a:prstGeom prst="rect">
            <a:avLst/>
          </a:prstGeom>
          <a:noFill/>
        </p:spPr>
      </p:pic>
      <p:pic>
        <p:nvPicPr>
          <p:cNvPr id="2053" name="Picture 5" descr="D:\спектры\pg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4" y="4000504"/>
            <a:ext cx="3810000" cy="25050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  <p:sndAc>
      <p:stSnd loop="1">
        <p:snd r:embed="rId3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Спектроскоп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1942"/>
            <a:ext cx="8229600" cy="22367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 – коллиматор –  труба со щелью</a:t>
            </a:r>
          </a:p>
          <a:p>
            <a:pPr>
              <a:buNone/>
            </a:pPr>
            <a:r>
              <a:rPr lang="ru-RU" dirty="0" smtClean="0"/>
              <a:t>В – зрительная труба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572560" cy="248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Виды спектров- </a:t>
            </a:r>
            <a:r>
              <a:rPr lang="ru-RU" dirty="0" smtClean="0">
                <a:solidFill>
                  <a:srgbClr val="002060"/>
                </a:solidFill>
              </a:rPr>
              <a:t>Сплошной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7901014" cy="3308353"/>
          </a:xfrm>
        </p:spPr>
        <p:txBody>
          <a:bodyPr/>
          <a:lstStyle/>
          <a:p>
            <a:pPr lvl="0" algn="just">
              <a:buNone/>
            </a:pPr>
            <a:r>
              <a:rPr lang="ru-RU" dirty="0" smtClean="0"/>
              <a:t>Раскаленные твердые тела и светящиеся жидкости создают непрерывные(сплошные) спектры испускания, представляющие собой непрерывную последовательность частот (или длин волн), плавно переходящих друг в друга. Непрерывный спектр создает светящаяся поверхность Солнца – фотосфера.</a:t>
            </a:r>
          </a:p>
          <a:p>
            <a:pPr>
              <a:buNone/>
            </a:pPr>
            <a:endParaRPr lang="ru-RU" dirty="0" smtClean="0"/>
          </a:p>
          <a:p>
            <a:pPr marL="650875" indent="-514350">
              <a:buAutoNum type="arabicPeriod"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</p:txBody>
      </p:sp>
      <p:pic>
        <p:nvPicPr>
          <p:cNvPr id="4099" name="Picture 3" descr="D:\спектры\рисунки\сплошно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428596" y="1214422"/>
            <a:ext cx="8034714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dirty="0" smtClean="0"/>
              <a:t>Виды спектров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86190"/>
            <a:ext cx="8229600" cy="2522535"/>
          </a:xfrm>
        </p:spPr>
        <p:txBody>
          <a:bodyPr/>
          <a:lstStyle/>
          <a:p>
            <a:pPr lvl="0" algn="just">
              <a:buNone/>
            </a:pPr>
            <a:r>
              <a:rPr lang="ru-RU" dirty="0" smtClean="0"/>
              <a:t>Излучающие молекулы создают полосатые спектры испускания, в которых </a:t>
            </a:r>
            <a:r>
              <a:rPr lang="ru-RU" dirty="0" smtClean="0"/>
              <a:t>множество </a:t>
            </a:r>
            <a:r>
              <a:rPr lang="ru-RU" dirty="0" smtClean="0"/>
              <a:t>тесно расположенных спектральных линий образуют группы – полосы, разделенные темными </a:t>
            </a:r>
            <a:r>
              <a:rPr lang="ru-RU" dirty="0" smtClean="0"/>
              <a:t>промежутками.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D:\спектры\рисунки\полосаты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357299"/>
            <a:ext cx="6505575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Виды </a:t>
            </a:r>
            <a:r>
              <a:rPr lang="ru-RU" dirty="0" err="1" smtClean="0">
                <a:solidFill>
                  <a:srgbClr val="FF0000"/>
                </a:solidFill>
              </a:rPr>
              <a:t>спектров-</a:t>
            </a:r>
            <a:r>
              <a:rPr lang="ru-RU" dirty="0" err="1" smtClean="0">
                <a:solidFill>
                  <a:srgbClr val="00B050"/>
                </a:solidFill>
              </a:rPr>
              <a:t>Линейчатый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714752"/>
            <a:ext cx="8143932" cy="2857496"/>
          </a:xfrm>
        </p:spPr>
        <p:txBody>
          <a:bodyPr/>
          <a:lstStyle/>
          <a:p>
            <a:pPr marL="650875" lvl="0" indent="-514350" algn="just">
              <a:buNone/>
            </a:pPr>
            <a:r>
              <a:rPr lang="ru-RU" sz="2000" dirty="0" smtClean="0"/>
              <a:t>Светящиеся газы(разреженные) в атомарном состоянии создают линейчатые спектры испускания, состоящие из отдельных узких спектральных линий. Спектральные линии имеют определенную интенсивность и отделены друг от друга темными промежутками. Изолированные атомы данного химического элемента излучают вполне определенную, присущую только этому химическому элементу, совокупность спектральных линий.</a:t>
            </a:r>
          </a:p>
          <a:p>
            <a:pPr marL="650875" indent="-514350" algn="just">
              <a:buNone/>
            </a:pPr>
            <a:endParaRPr lang="ru-RU" sz="2000" dirty="0" smtClean="0"/>
          </a:p>
          <a:p>
            <a:pPr marL="650875" indent="-514350" algn="just">
              <a:buNone/>
            </a:pPr>
            <a:endParaRPr lang="ru-RU" sz="2000" dirty="0" smtClean="0"/>
          </a:p>
          <a:p>
            <a:pPr marL="650875" indent="-514350">
              <a:buNone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</p:txBody>
      </p:sp>
      <p:pic>
        <p:nvPicPr>
          <p:cNvPr id="8194" name="Picture 2" descr="D:\спектры\рисунки\линейчаты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71546"/>
            <a:ext cx="6505575" cy="242887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Спектр поглощения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0504"/>
            <a:ext cx="7829576" cy="2308221"/>
          </a:xfrm>
        </p:spPr>
        <p:txBody>
          <a:bodyPr/>
          <a:lstStyle/>
          <a:p>
            <a:pPr marL="650875" indent="-514350">
              <a:buNone/>
            </a:pPr>
            <a:r>
              <a:rPr lang="ru-RU" dirty="0" smtClean="0"/>
              <a:t>Спектры поглощения – на фоне сплошного спектра темные узкие линии</a:t>
            </a:r>
          </a:p>
          <a:p>
            <a:pPr marL="650875" indent="-514350">
              <a:buAutoNum type="arabicPeriod"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  <a:p>
            <a:pPr marL="650875" indent="-514350">
              <a:buNone/>
            </a:pPr>
            <a:endParaRPr lang="ru-RU" dirty="0" smtClean="0"/>
          </a:p>
        </p:txBody>
      </p:sp>
      <p:pic>
        <p:nvPicPr>
          <p:cNvPr id="9218" name="Picture 2" descr="D:\спектры\рисунки\iCAVIFZH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1000100" y="2143115"/>
            <a:ext cx="6500858" cy="119874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Спектры и спектральный анализ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22865"/>
          </a:xfrm>
        </p:spPr>
        <p:txBody>
          <a:bodyPr/>
          <a:lstStyle/>
          <a:p>
            <a:pPr algn="just">
              <a:buNone/>
            </a:pPr>
            <a:r>
              <a:rPr lang="ru-RU" sz="2000" i="1" dirty="0" smtClean="0"/>
              <a:t>Спектральным </a:t>
            </a:r>
            <a:r>
              <a:rPr lang="ru-RU" sz="2000" dirty="0" smtClean="0"/>
              <a:t>анализом называется изучение химического состава и концентрации атомов(и молекул), входящих в состав вещества, по его спектру.</a:t>
            </a:r>
          </a:p>
          <a:p>
            <a:pPr algn="just">
              <a:buNone/>
            </a:pPr>
            <a:r>
              <a:rPr lang="ru-RU" sz="2000" dirty="0" smtClean="0"/>
              <a:t>Оптический спектральный анализ характеризуется относительной простотой выполнения,  отсутствием сложной подготовки проб к анализу, незначительным количеством вещества (10—30 мг), необходимого для анализа на большое число элементов. Атомарные спектры (поглощения или испускания) получают переведением вещества в парообразное состояние путем нагревания пробы до 1000—10000°С. В качестве источников возбуждения атомов при эмиссионном анализе токопроводящих материалов применяют искру, дугу переменного тока, при этом пробу помещают в кратер одного из угольных электродов. Для анализа растворов широко используют пламя или плазму различных газов.</a:t>
            </a:r>
          </a:p>
          <a:p>
            <a:pPr algn="just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</a:p>
          <a:p>
            <a:pPr algn="just">
              <a:buNone/>
            </a:pPr>
            <a:endParaRPr lang="ru-RU" sz="20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Спектральный анализ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00486" cy="4708525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Присутствие того или иного химического элемента в данном веществе определяется сравнением спектра данного химического элемента со спектром этого вещества.</a:t>
            </a:r>
            <a:endParaRPr lang="ru-RU" sz="2400" dirty="0"/>
          </a:p>
        </p:txBody>
      </p:sp>
      <p:pic>
        <p:nvPicPr>
          <p:cNvPr id="10245" name="Picture 5" descr="D:\спектры\рисунки\iCA83D7W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214422"/>
            <a:ext cx="3940198" cy="527910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142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Источник света должен потреблять энергию. Свет - это электромагнитные волны с длиной волны 4*10-7 - 8*10-7 м. Электромагнитные волны излучаются при ускоренном движении заряженных частиц. Эти заряженные частицы входят в состав атомов. Ясно лишь, что внутри атома нет света так же, как в струне рояля нет звука. Подобно струне, начинающей звучать лишь после удара молоточка, атомы рождают свет только после их возбуждения.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285728"/>
            <a:ext cx="59447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</a:t>
            </a:r>
            <a:r>
              <a:rPr lang="ru-RU" sz="5400" b="1" cap="none" spc="0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sz="5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</a:t>
            </a:r>
            <a:r>
              <a:rPr lang="ru-RU" sz="5400" b="1" cap="none" spc="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r>
              <a:rPr lang="ru-RU" sz="5400" b="1" cap="none" spc="0" dirty="0" smtClean="0">
                <a:ln w="11430"/>
                <a:solidFill>
                  <a:srgbClr val="170BB5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</a:t>
            </a:r>
            <a:r>
              <a:rPr lang="ru-RU" sz="5400" b="1" cap="none" spc="0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</a:t>
            </a:r>
            <a:r>
              <a:rPr lang="ru-RU" sz="5400" b="1" cap="none" spc="0" dirty="0" smtClean="0">
                <a:ln w="11430"/>
                <a:solidFill>
                  <a:srgbClr val="66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ие света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  <p:sndAc>
      <p:stSnd>
        <p:snd r:embed="rId3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Виды излучений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42938" y="1500188"/>
            <a:ext cx="82867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buFontTx/>
              <a:buChar char="-"/>
            </a:pPr>
            <a:r>
              <a:rPr lang="ru-RU" sz="6000" b="1" dirty="0" smtClean="0">
                <a:solidFill>
                  <a:srgbClr val="0000FF"/>
                </a:solidFill>
                <a:latin typeface="Times New Roman" pitchFamily="18" charset="0"/>
              </a:rPr>
              <a:t>Тепловое излучение</a:t>
            </a:r>
          </a:p>
          <a:p>
            <a:pPr algn="just">
              <a:buFontTx/>
              <a:buChar char="-"/>
            </a:pPr>
            <a:r>
              <a:rPr lang="ru-RU" sz="6000" b="1" dirty="0" smtClean="0">
                <a:solidFill>
                  <a:srgbClr val="0000FF"/>
                </a:solidFill>
                <a:latin typeface="Times New Roman" pitchFamily="18" charset="0"/>
              </a:rPr>
              <a:t>Люминесценция</a:t>
            </a:r>
            <a:endParaRPr lang="ru-RU" sz="6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6145" name="Picture 1" descr="D:\спектры\спектры\хемилюминесценция\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571876"/>
            <a:ext cx="3398850" cy="2970648"/>
          </a:xfrm>
          <a:prstGeom prst="rect">
            <a:avLst/>
          </a:prstGeom>
          <a:noFill/>
        </p:spPr>
      </p:pic>
      <p:pic>
        <p:nvPicPr>
          <p:cNvPr id="1027" name="Picture 3" descr="D:\спектры\рисунки\iCA9I9OJ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3571876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3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Тепловое излучение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829180" cy="4708525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D60093"/>
                </a:solidFill>
              </a:rPr>
              <a:t>Возникает при тепловых столкновениях атомов: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D60093"/>
                </a:solidFill>
              </a:rPr>
              <a:t> 1. Тепловое равновесное излучение, создается источником при постоянной его температуре.(Источник – Солнце, звезды)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D60093"/>
                </a:solidFill>
              </a:rPr>
              <a:t>   2. Тепловое неравновесное излучение – происходит, когда источник нагревают(например – лампа накаливания</a:t>
            </a:r>
            <a:r>
              <a:rPr lang="ru-RU" dirty="0" smtClean="0">
                <a:solidFill>
                  <a:srgbClr val="D60093"/>
                </a:solidFill>
              </a:rPr>
              <a:t>)</a:t>
            </a:r>
          </a:p>
        </p:txBody>
      </p:sp>
      <p:pic>
        <p:nvPicPr>
          <p:cNvPr id="2051" name="Picture 3" descr="D:\спектры\рисунки\iCAAJFE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142984"/>
            <a:ext cx="3383905" cy="2571768"/>
          </a:xfrm>
          <a:prstGeom prst="rect">
            <a:avLst/>
          </a:prstGeom>
          <a:noFill/>
        </p:spPr>
      </p:pic>
      <p:pic>
        <p:nvPicPr>
          <p:cNvPr id="2052" name="Picture 4" descr="D:\спектры\рисунки\10_2_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3786190"/>
            <a:ext cx="2216150" cy="26098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42910" y="28572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dirty="0" smtClean="0">
                <a:solidFill>
                  <a:srgbClr val="7030A0"/>
                </a:solidFill>
              </a:rPr>
              <a:t>Помимо теплового излучения у тел при той же температуре может существовать другой вид излучения,  избыточного над тепловым – люминесценция(от латинского слова “</a:t>
            </a:r>
            <a:r>
              <a:rPr lang="en-US" dirty="0" err="1" smtClean="0">
                <a:solidFill>
                  <a:srgbClr val="7030A0"/>
                </a:solidFill>
              </a:rPr>
              <a:t>luminis</a:t>
            </a:r>
            <a:r>
              <a:rPr lang="ru-RU" dirty="0" smtClean="0">
                <a:solidFill>
                  <a:srgbClr val="7030A0"/>
                </a:solidFill>
              </a:rPr>
              <a:t>”- свет), которая не связана с переходом энергии теплового  движения молекул в энергию электромагнитных волн. </a:t>
            </a:r>
            <a:r>
              <a:rPr lang="en-US" dirty="0" err="1" smtClean="0">
                <a:solidFill>
                  <a:srgbClr val="7030A0"/>
                </a:solidFill>
              </a:rPr>
              <a:t>Явление</a:t>
            </a:r>
            <a:r>
              <a:rPr lang="en-US" dirty="0" smtClean="0">
                <a:solidFill>
                  <a:srgbClr val="7030A0"/>
                </a:solidFill>
              </a:rPr>
              <a:t> люминесценции </a:t>
            </a:r>
            <a:r>
              <a:rPr lang="en-US" dirty="0" err="1" smtClean="0">
                <a:solidFill>
                  <a:srgbClr val="7030A0"/>
                </a:solidFill>
              </a:rPr>
              <a:t>состоит</a:t>
            </a:r>
            <a:r>
              <a:rPr lang="en-US" dirty="0" smtClean="0">
                <a:solidFill>
                  <a:srgbClr val="7030A0"/>
                </a:solidFill>
              </a:rPr>
              <a:t> в </a:t>
            </a:r>
            <a:r>
              <a:rPr lang="en-US" dirty="0" err="1" smtClean="0">
                <a:solidFill>
                  <a:srgbClr val="7030A0"/>
                </a:solidFill>
              </a:rPr>
              <a:t>излучении</a:t>
            </a:r>
            <a:r>
              <a:rPr lang="en-US" dirty="0" smtClean="0">
                <a:solidFill>
                  <a:srgbClr val="7030A0"/>
                </a:solidFill>
              </a:rPr>
              <a:t> света </a:t>
            </a:r>
            <a:r>
              <a:rPr lang="en-US" dirty="0" err="1" smtClean="0">
                <a:solidFill>
                  <a:srgbClr val="7030A0"/>
                </a:solidFill>
              </a:rPr>
              <a:t>источниками</a:t>
            </a:r>
            <a:r>
              <a:rPr lang="en-US" dirty="0" smtClean="0">
                <a:solidFill>
                  <a:srgbClr val="7030A0"/>
                </a:solidFill>
              </a:rPr>
              <a:t> за счет </a:t>
            </a:r>
            <a:r>
              <a:rPr lang="en-US" dirty="0" err="1" smtClean="0">
                <a:solidFill>
                  <a:srgbClr val="7030A0"/>
                </a:solidFill>
              </a:rPr>
              <a:t>поступления</a:t>
            </a:r>
            <a:r>
              <a:rPr lang="en-US" dirty="0" smtClean="0">
                <a:solidFill>
                  <a:srgbClr val="7030A0"/>
                </a:solidFill>
              </a:rPr>
              <a:t> к </a:t>
            </a:r>
            <a:r>
              <a:rPr lang="en-US" dirty="0" err="1" smtClean="0">
                <a:solidFill>
                  <a:srgbClr val="7030A0"/>
                </a:solidFill>
              </a:rPr>
              <a:t>ним</a:t>
            </a:r>
            <a:r>
              <a:rPr lang="en-US" dirty="0" smtClean="0">
                <a:solidFill>
                  <a:srgbClr val="7030A0"/>
                </a:solidFill>
              </a:rPr>
              <a:t> энергии в </a:t>
            </a:r>
            <a:r>
              <a:rPr lang="en-US" dirty="0" err="1" smtClean="0">
                <a:solidFill>
                  <a:srgbClr val="7030A0"/>
                </a:solidFill>
              </a:rPr>
              <a:t>результате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различных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процессов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  <a:endParaRPr lang="ru-RU" dirty="0" smtClean="0">
              <a:solidFill>
                <a:srgbClr val="7030A0"/>
              </a:solidFill>
            </a:endParaRPr>
          </a:p>
          <a:p>
            <a:pPr algn="just" eaLnBrk="1" hangingPunct="1"/>
            <a:endParaRPr lang="ru-RU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939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5400000" scaled="1"/>
            <a:tileRect/>
          </a:gradFill>
          <a:ln w="76200"/>
        </p:spPr>
        <p:txBody>
          <a:bodyPr/>
          <a:lstStyle/>
          <a:p>
            <a:pPr lvl="0" algn="just" eaLnBrk="1" hangingPunct="1">
              <a:buNone/>
            </a:pPr>
            <a:r>
              <a:rPr lang="ru-RU" dirty="0" smtClean="0">
                <a:solidFill>
                  <a:srgbClr val="7030A0"/>
                </a:solidFill>
              </a:rPr>
              <a:t>Н</a:t>
            </a:r>
            <a:r>
              <a:rPr lang="en-US" dirty="0" err="1" smtClean="0">
                <a:solidFill>
                  <a:srgbClr val="7030A0"/>
                </a:solidFill>
              </a:rPr>
              <a:t>азывается</a:t>
            </a:r>
            <a:r>
              <a:rPr lang="en-US" dirty="0" smtClean="0">
                <a:solidFill>
                  <a:srgbClr val="7030A0"/>
                </a:solidFill>
              </a:rPr>
              <a:t> свечение тел, </a:t>
            </a:r>
            <a:r>
              <a:rPr lang="en-US" dirty="0" err="1" smtClean="0">
                <a:solidFill>
                  <a:srgbClr val="7030A0"/>
                </a:solidFill>
              </a:rPr>
              <a:t>вызванное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бомбардировкой</a:t>
            </a:r>
            <a:r>
              <a:rPr lang="en-US" dirty="0" smtClean="0">
                <a:solidFill>
                  <a:srgbClr val="7030A0"/>
                </a:solidFill>
              </a:rPr>
              <a:t> вещества </a:t>
            </a:r>
            <a:r>
              <a:rPr lang="en-US" dirty="0" err="1" smtClean="0">
                <a:solidFill>
                  <a:srgbClr val="7030A0"/>
                </a:solidFill>
              </a:rPr>
              <a:t>электронами</a:t>
            </a:r>
            <a:r>
              <a:rPr lang="en-US" dirty="0" smtClean="0">
                <a:solidFill>
                  <a:srgbClr val="7030A0"/>
                </a:solidFill>
              </a:rPr>
              <a:t> или </a:t>
            </a:r>
            <a:r>
              <a:rPr lang="en-US" dirty="0" err="1" smtClean="0">
                <a:solidFill>
                  <a:srgbClr val="7030A0"/>
                </a:solidFill>
              </a:rPr>
              <a:t>другими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заряженными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частицами</a:t>
            </a:r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dirty="0" err="1" smtClean="0">
                <a:solidFill>
                  <a:srgbClr val="7030A0"/>
                </a:solidFill>
              </a:rPr>
              <a:t>например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ионами</a:t>
            </a:r>
            <a:r>
              <a:rPr lang="en-US" dirty="0" smtClean="0">
                <a:solidFill>
                  <a:srgbClr val="7030A0"/>
                </a:solidFill>
              </a:rPr>
              <a:t>).</a:t>
            </a:r>
            <a:endParaRPr lang="ru-RU" dirty="0" smtClean="0">
              <a:solidFill>
                <a:srgbClr val="7030A0"/>
              </a:solidFill>
            </a:endParaRPr>
          </a:p>
          <a:p>
            <a:pPr algn="just"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ransition>
    <p:fade thruBlk="1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796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3543312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00FF"/>
                </a:solidFill>
              </a:rPr>
              <a:t>Вызывается пропусканием через вещество электрического тока или действием электрического поля.  </a:t>
            </a:r>
            <a:r>
              <a:rPr lang="en-US" dirty="0" smtClean="0">
                <a:solidFill>
                  <a:srgbClr val="0000FF"/>
                </a:solidFill>
              </a:rPr>
              <a:t>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этих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видах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люминесценции </a:t>
            </a:r>
            <a:r>
              <a:rPr lang="en-US" dirty="0" smtClean="0">
                <a:solidFill>
                  <a:srgbClr val="0000FF"/>
                </a:solidFill>
              </a:rPr>
              <a:t>кинетическая</a:t>
            </a:r>
            <a:r>
              <a:rPr lang="en-US" dirty="0" smtClean="0">
                <a:solidFill>
                  <a:srgbClr val="0000FF"/>
                </a:solidFill>
              </a:rPr>
              <a:t> энергия </a:t>
            </a:r>
            <a:r>
              <a:rPr lang="en-US" dirty="0" smtClean="0">
                <a:solidFill>
                  <a:srgbClr val="0000FF"/>
                </a:solidFill>
              </a:rPr>
              <a:t>заряженных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частиц</a:t>
            </a:r>
            <a:r>
              <a:rPr lang="en-US" dirty="0" smtClean="0">
                <a:solidFill>
                  <a:srgbClr val="0000FF"/>
                </a:solidFill>
              </a:rPr>
              <a:t> или энергия </a:t>
            </a:r>
            <a:r>
              <a:rPr lang="en-US" dirty="0" smtClean="0">
                <a:solidFill>
                  <a:srgbClr val="0000FF"/>
                </a:solidFill>
              </a:rPr>
              <a:t>электрического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поля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частиц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передается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атомам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smtClean="0">
                <a:solidFill>
                  <a:srgbClr val="0000FF"/>
                </a:solidFill>
              </a:rPr>
              <a:t>молекулам</a:t>
            </a:r>
            <a:r>
              <a:rPr lang="en-US" dirty="0" smtClean="0">
                <a:solidFill>
                  <a:srgbClr val="0000FF"/>
                </a:solidFill>
              </a:rPr>
              <a:t> ) вещества, которые </a:t>
            </a:r>
            <a:r>
              <a:rPr lang="en-US" dirty="0" smtClean="0">
                <a:solidFill>
                  <a:srgbClr val="0000FF"/>
                </a:solidFill>
              </a:rPr>
              <a:t>излучают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электромагнитные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волны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endParaRPr lang="ru-RU" dirty="0" smtClean="0">
              <a:solidFill>
                <a:srgbClr val="00B050"/>
              </a:solidFill>
            </a:endParaRPr>
          </a:p>
        </p:txBody>
      </p:sp>
      <p:pic>
        <p:nvPicPr>
          <p:cNvPr id="11266" name="Picture 2" descr="C:\Users\Азимсирминская СШ\Pictures\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290" y="4786322"/>
            <a:ext cx="1428760" cy="1716077"/>
          </a:xfrm>
          <a:prstGeom prst="rect">
            <a:avLst/>
          </a:prstGeom>
          <a:noFill/>
        </p:spPr>
      </p:pic>
      <p:pic>
        <p:nvPicPr>
          <p:cNvPr id="11267" name="Picture 3" descr="C:\Users\Азимсирминская СШ\Pictures\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8992" y="4857760"/>
            <a:ext cx="2177294" cy="1571636"/>
          </a:xfrm>
          <a:prstGeom prst="rect">
            <a:avLst/>
          </a:prstGeom>
          <a:noFill/>
        </p:spPr>
      </p:pic>
      <p:pic>
        <p:nvPicPr>
          <p:cNvPr id="11268" name="Picture 4" descr="C:\Users\Азимсирминская СШ\Pictures\3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43636" y="4857759"/>
            <a:ext cx="2071702" cy="1553777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428604"/>
            <a:ext cx="4686304" cy="5572164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rgbClr val="0000FF"/>
                </a:solidFill>
              </a:rPr>
              <a:t>    </a:t>
            </a:r>
            <a:r>
              <a:rPr lang="en-US" sz="3600" dirty="0" smtClean="0">
                <a:solidFill>
                  <a:srgbClr val="0000FF"/>
                </a:solidFill>
              </a:rPr>
              <a:t>Свечение </a:t>
            </a:r>
            <a:r>
              <a:rPr lang="ru-RU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smtClean="0">
                <a:solidFill>
                  <a:srgbClr val="0000FF"/>
                </a:solidFill>
              </a:rPr>
              <a:t>газового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ru-RU" sz="3600" dirty="0" smtClean="0">
                <a:solidFill>
                  <a:srgbClr val="0000FF"/>
                </a:solidFill>
              </a:rPr>
              <a:t>  </a:t>
            </a:r>
            <a:r>
              <a:rPr lang="en-US" sz="3600" dirty="0" smtClean="0">
                <a:solidFill>
                  <a:srgbClr val="0000FF"/>
                </a:solidFill>
              </a:rPr>
              <a:t>разряда</a:t>
            </a:r>
            <a:r>
              <a:rPr lang="en-US" sz="3600" dirty="0" smtClean="0">
                <a:solidFill>
                  <a:srgbClr val="0000FF"/>
                </a:solidFill>
              </a:rPr>
              <a:t> в </a:t>
            </a:r>
            <a:r>
              <a:rPr lang="ru-RU" sz="3600" dirty="0" smtClean="0">
                <a:solidFill>
                  <a:srgbClr val="0000FF"/>
                </a:solidFill>
              </a:rPr>
              <a:t>  </a:t>
            </a:r>
            <a:r>
              <a:rPr lang="en-US" sz="3600" dirty="0" smtClean="0">
                <a:solidFill>
                  <a:srgbClr val="0000FF"/>
                </a:solidFill>
              </a:rPr>
              <a:t>трубках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ru-RU" sz="3600" dirty="0" smtClean="0">
                <a:solidFill>
                  <a:srgbClr val="0000FF"/>
                </a:solidFill>
              </a:rPr>
              <a:t>  </a:t>
            </a:r>
            <a:r>
              <a:rPr lang="en-US" sz="3600" dirty="0" smtClean="0">
                <a:solidFill>
                  <a:srgbClr val="0000FF"/>
                </a:solidFill>
              </a:rPr>
              <a:t>для</a:t>
            </a:r>
            <a:r>
              <a:rPr lang="en-US" sz="3600" dirty="0" smtClean="0">
                <a:solidFill>
                  <a:srgbClr val="0000FF"/>
                </a:solidFill>
              </a:rPr>
              <a:t> рекламных надписей является примером </a:t>
            </a:r>
            <a:r>
              <a:rPr lang="ru-RU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эт</a:t>
            </a:r>
            <a:r>
              <a:rPr lang="ru-RU" sz="3600" dirty="0" smtClean="0">
                <a:solidFill>
                  <a:srgbClr val="0000FF"/>
                </a:solidFill>
              </a:rPr>
              <a:t>ого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вид</a:t>
            </a:r>
            <a:r>
              <a:rPr lang="ru-RU" sz="3600" dirty="0" smtClean="0">
                <a:solidFill>
                  <a:srgbClr val="0000FF"/>
                </a:solidFill>
              </a:rPr>
              <a:t>а</a:t>
            </a:r>
            <a:r>
              <a:rPr lang="en-US" sz="3600" dirty="0" smtClean="0">
                <a:solidFill>
                  <a:srgbClr val="0000FF"/>
                </a:solidFill>
              </a:rPr>
              <a:t> люминесценции.  </a:t>
            </a:r>
            <a:endParaRPr lang="ru-RU" sz="3600" dirty="0" smtClean="0">
              <a:solidFill>
                <a:srgbClr val="0000FF"/>
              </a:solidFill>
            </a:endParaRPr>
          </a:p>
          <a:p>
            <a:pPr algn="ctr">
              <a:buNone/>
            </a:pPr>
            <a:endParaRPr lang="ru-RU" sz="3600" dirty="0">
              <a:solidFill>
                <a:srgbClr val="0000FF"/>
              </a:solidFill>
            </a:endParaRPr>
          </a:p>
        </p:txBody>
      </p:sp>
      <p:pic>
        <p:nvPicPr>
          <p:cNvPr id="16386" name="Picture 2" descr="D:\спектры\спектры\хемилюминесценция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3465506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438</TotalTime>
  <Words>1058</Words>
  <Application>Microsoft Office PowerPoint</Application>
  <PresentationFormat>Экран (4:3)</PresentationFormat>
  <Paragraphs>83</Paragraphs>
  <Slides>26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Апекс</vt:lpstr>
      <vt:lpstr>Слайд 1</vt:lpstr>
      <vt:lpstr>Излучение света, спектры и спектральный анализ</vt:lpstr>
      <vt:lpstr>Слайд 3</vt:lpstr>
      <vt:lpstr>Виды излучений</vt:lpstr>
      <vt:lpstr>Тепловое излучение</vt:lpstr>
      <vt:lpstr>Слайд 6</vt:lpstr>
      <vt:lpstr>Слайд 7</vt:lpstr>
      <vt:lpstr>Слайд 8</vt:lpstr>
      <vt:lpstr>Слайд 9</vt:lpstr>
      <vt:lpstr>Потоки заряженных частиц от Солнца вызывают видимое с Земли свечение атомов газов, находящихся в верхних слоях атмосферы</vt:lpstr>
      <vt:lpstr>Слайд 11</vt:lpstr>
      <vt:lpstr>Слайд 12</vt:lpstr>
      <vt:lpstr>Слайд 13</vt:lpstr>
      <vt:lpstr>Слайд 14</vt:lpstr>
      <vt:lpstr>Слайд 15</vt:lpstr>
      <vt:lpstr>Спектры</vt:lpstr>
      <vt:lpstr>Спектральные аппараты</vt:lpstr>
      <vt:lpstr>Разложение света на спектр</vt:lpstr>
      <vt:lpstr>Сперктроскоп</vt:lpstr>
      <vt:lpstr>Спектроскоп</vt:lpstr>
      <vt:lpstr>Виды спектров- Сплошной</vt:lpstr>
      <vt:lpstr>Виды спектров</vt:lpstr>
      <vt:lpstr>Виды спектров-Линейчатый</vt:lpstr>
      <vt:lpstr>Спектр поглощения</vt:lpstr>
      <vt:lpstr>Спектры и спектральный анализ</vt:lpstr>
      <vt:lpstr>Спектральный анализ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Люминесценция</dc:title>
  <dc:creator>Азимсирминская СШ</dc:creator>
  <cp:lastModifiedBy>Азимсирминская СШ</cp:lastModifiedBy>
  <cp:revision>49</cp:revision>
  <dcterms:created xsi:type="dcterms:W3CDTF">2007-12-12T16:57:33Z</dcterms:created>
  <dcterms:modified xsi:type="dcterms:W3CDTF">2008-01-11T11:03:38Z</dcterms:modified>
</cp:coreProperties>
</file>